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10688638" cy="7562850"/>
  <p:notesSz cx="7562850" cy="10688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7AF769-9403-2C8B-FAD5-992350E736C7}" v="48" dt="2026-09-29T20:15:05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3075" y="0"/>
            <a:ext cx="3278188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AB5DC-78EE-4821-B966-895958B9ED97}" type="datetimeFigureOut">
              <a:t>9/30/2026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1336675"/>
            <a:ext cx="5099050" cy="3606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3500"/>
            <a:ext cx="6051550" cy="42084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2063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3075" y="10152063"/>
            <a:ext cx="3278188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56FA10-9DD5-4D65-8C0D-02B841155A1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302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Content derived from user provided curriculum overviews.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3">
            <a:extLst>
              <a:ext uri="{FF2B5EF4-FFF2-40B4-BE49-F238E27FC236}">
                <a16:creationId xmlns:a16="http://schemas.microsoft.com/office/drawing/2014/main" id="{B40F9650-B44E-5B57-FFFF-8949B46D6F59}"/>
              </a:ext>
            </a:extLst>
          </p:cNvPr>
          <p:cNvSpPr/>
          <p:nvPr/>
        </p:nvSpPr>
        <p:spPr>
          <a:xfrm>
            <a:off x="3215612" y="6145979"/>
            <a:ext cx="4189995" cy="1316974"/>
          </a:xfrm>
          <a:prstGeom prst="roundRect">
            <a:avLst/>
          </a:prstGeom>
          <a:solidFill>
            <a:srgbClr val="EC8F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Shape 3">
            <a:extLst>
              <a:ext uri="{FF2B5EF4-FFF2-40B4-BE49-F238E27FC236}">
                <a16:creationId xmlns:a16="http://schemas.microsoft.com/office/drawing/2014/main" id="{8859329A-5FF3-70C7-0199-C8FF4251FD00}"/>
              </a:ext>
            </a:extLst>
          </p:cNvPr>
          <p:cNvSpPr/>
          <p:nvPr/>
        </p:nvSpPr>
        <p:spPr>
          <a:xfrm>
            <a:off x="7640772" y="6132849"/>
            <a:ext cx="2758716" cy="1316975"/>
          </a:xfrm>
          <a:prstGeom prst="roundRect">
            <a:avLst/>
          </a:prstGeom>
          <a:solidFill>
            <a:srgbClr val="EC8F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C48C8759-726E-CB2B-D568-EC4E4B0B8487}"/>
              </a:ext>
            </a:extLst>
          </p:cNvPr>
          <p:cNvSpPr/>
          <p:nvPr/>
        </p:nvSpPr>
        <p:spPr>
          <a:xfrm>
            <a:off x="51068" y="6132849"/>
            <a:ext cx="2784978" cy="1343235"/>
          </a:xfrm>
          <a:prstGeom prst="roundRect">
            <a:avLst/>
          </a:prstGeom>
          <a:solidFill>
            <a:srgbClr val="EC8F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834866" y="418280"/>
            <a:ext cx="54864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8A3D62"/>
                </a:solidFill>
              </a:rPr>
              <a:t>EYFS AUTUMN TERM OVERVIEW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56141" y="920260"/>
            <a:ext cx="2272869" cy="896817"/>
          </a:xfrm>
          <a:prstGeom prst="roundRect">
            <a:avLst/>
          </a:prstGeom>
          <a:solidFill>
            <a:srgbClr val="EC8F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43010" y="1053435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LOVE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677068" y="907131"/>
            <a:ext cx="2272869" cy="909947"/>
          </a:xfrm>
          <a:prstGeom prst="roundRect">
            <a:avLst/>
          </a:prstGeom>
          <a:solidFill>
            <a:srgbClr val="F8BBD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42723" y="1145345"/>
            <a:ext cx="2286000" cy="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HOPE</a:t>
            </a:r>
          </a:p>
          <a:p>
            <a:pPr algn="ctr"/>
            <a:endParaRPr lang="en-US" sz="1300" b="1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184864" y="907131"/>
            <a:ext cx="2456703" cy="909947"/>
          </a:xfrm>
          <a:prstGeom prst="roundRect">
            <a:avLst/>
          </a:prstGeom>
          <a:solidFill>
            <a:srgbClr val="EC8F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42436" y="1066565"/>
            <a:ext cx="2286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WISDOM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915887" y="920260"/>
            <a:ext cx="2286000" cy="909947"/>
          </a:xfrm>
          <a:prstGeom prst="roundRect">
            <a:avLst/>
          </a:prstGeom>
          <a:solidFill>
            <a:srgbClr val="F8BBD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15887" y="1027175"/>
            <a:ext cx="2286000" cy="6564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COMMUNITY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56141" y="1893039"/>
            <a:ext cx="4206240" cy="2238647"/>
          </a:xfrm>
          <a:prstGeom prst="roundRect">
            <a:avLst/>
          </a:prstGeom>
          <a:solidFill>
            <a:srgbClr val="FDECEF"/>
          </a:solidFill>
          <a:ln w="12700">
            <a:solidFill>
              <a:srgbClr val="D96C9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40777" y="2476618"/>
            <a:ext cx="4195494" cy="10058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endParaRPr lang="en-US" dirty="0"/>
          </a:p>
          <a:p>
            <a:r>
              <a:rPr lang="en-US" dirty="0"/>
              <a:t>Autumn 1: </a:t>
            </a:r>
            <a:r>
              <a:rPr lang="en-US" b="1" dirty="0"/>
              <a:t>The Story of Me</a:t>
            </a:r>
            <a:endParaRPr lang="en-US" dirty="0"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Children will:</a:t>
            </a:r>
            <a:endParaRPr lang="en-US" sz="1100" b="1" dirty="0"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Learn and talk about themselves, their families and friends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Start to explore our school values and develop their sense of belonging at St. Michaels</a:t>
            </a:r>
          </a:p>
          <a:p>
            <a:pPr marL="285750" indent="-285750"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Explore similarities and differences between themselves and others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Build confidence and independence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Discover the signs of autumn by sharing autumn objects, reading stories and looking at books and creating autumnal artworks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solidFill>
                  <a:srgbClr val="000000"/>
                </a:solidFill>
                <a:latin typeface="Segoe UI"/>
                <a:cs typeface="Segoe UI"/>
              </a:rPr>
              <a:t>Celebrate Harvest Festival</a:t>
            </a:r>
            <a:endParaRPr lang="en-US" dirty="0"/>
          </a:p>
          <a:p>
            <a:pPr marL="0" indent="0">
              <a:buNone/>
            </a:pPr>
            <a:endParaRPr lang="en-US" sz="1200" dirty="0">
              <a:ea typeface="Calibri"/>
              <a:cs typeface="Calibri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420755" y="2816589"/>
            <a:ext cx="731520" cy="411480"/>
          </a:xfrm>
          <a:prstGeom prst="chevron">
            <a:avLst/>
          </a:prstGeom>
          <a:solidFill>
            <a:srgbClr val="D96C9D"/>
          </a:solidFill>
          <a:ln w="12700">
            <a:solidFill>
              <a:srgbClr val="D96C9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84387" y="1893043"/>
            <a:ext cx="4480083" cy="2238641"/>
          </a:xfrm>
          <a:prstGeom prst="roundRect">
            <a:avLst/>
          </a:prstGeom>
          <a:solidFill>
            <a:srgbClr val="FCEFF5"/>
          </a:solidFill>
          <a:ln w="12700">
            <a:solidFill>
              <a:srgbClr val="D96C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47809" y="2555397"/>
            <a:ext cx="4324896" cy="92706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dirty="0"/>
              <a:t>Autumn 2: </a:t>
            </a:r>
            <a:r>
              <a:rPr lang="en-US" b="1" dirty="0"/>
              <a:t>Tell Me a Story</a:t>
            </a:r>
            <a:endParaRPr lang="en-US" dirty="0"/>
          </a:p>
          <a:p>
            <a:r>
              <a:rPr lang="en-US" sz="1100" dirty="0">
                <a:latin typeface="Segoe UI"/>
                <a:cs typeface="Segoe UI"/>
              </a:rPr>
              <a:t>Children will: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Explore traditional tales from around the world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Retell stories and create their own narratives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Learn poems and rhymes by heart, exploring new language and vocabulary</a:t>
            </a:r>
          </a:p>
          <a:p>
            <a:pPr marL="285750" indent="-2857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Learn about Diwali and Christmas, exploring why these festivals are important to different people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Take part in our Nativity and perform this for our grown-ups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100" dirty="0">
                <a:latin typeface="Segoe UI"/>
                <a:cs typeface="Segoe UI"/>
              </a:rPr>
              <a:t>Observe seasonal changes into winter</a:t>
            </a:r>
          </a:p>
          <a:p>
            <a:pPr marL="0" indent="0">
              <a:buNone/>
            </a:pPr>
            <a:endParaRPr lang="en-US" sz="1200" dirty="0">
              <a:ea typeface="Calibri"/>
              <a:cs typeface="Calibri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79368" y="5324633"/>
            <a:ext cx="2286000" cy="731520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85695" y="5135186"/>
            <a:ext cx="219456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00000"/>
                </a:solidFill>
                <a:latin typeface="Segoe UI"/>
                <a:cs typeface="Segoe UI"/>
              </a:rPr>
              <a:t>Literacy</a:t>
            </a:r>
            <a:endParaRPr lang="en-US" sz="1050" b="1">
              <a:latin typeface="Segoe UI"/>
              <a:cs typeface="Segoe UI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2900772" y="5324634"/>
            <a:ext cx="2286000" cy="731520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933361" y="5463435"/>
            <a:ext cx="219456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100" b="1" dirty="0" err="1">
                <a:latin typeface="Segoe UI"/>
                <a:cs typeface="Segoe UI"/>
              </a:rPr>
              <a:t>Maths</a:t>
            </a:r>
            <a:endParaRPr lang="en-US" sz="1100" b="1">
              <a:latin typeface="Segoe UI"/>
              <a:ea typeface="Calibri"/>
              <a:cs typeface="Segoe UI"/>
            </a:endParaRPr>
          </a:p>
          <a:p>
            <a:pPr algn="ctr"/>
            <a:r>
              <a:rPr lang="en-US" sz="1100" dirty="0">
                <a:latin typeface="Segoe UI"/>
                <a:cs typeface="Segoe UI"/>
              </a:rPr>
              <a:t>Explore numbers to 5, </a:t>
            </a:r>
            <a:r>
              <a:rPr lang="en-US" sz="1100" dirty="0" err="1">
                <a:latin typeface="Segoe UI"/>
                <a:cs typeface="Segoe UI"/>
              </a:rPr>
              <a:t>subitising</a:t>
            </a:r>
            <a:r>
              <a:rPr lang="en-US" sz="1100" dirty="0">
                <a:latin typeface="Segoe UI"/>
                <a:cs typeface="Segoe UI"/>
              </a:rPr>
              <a:t>, patterns, shape, comparison and problem solving.</a:t>
            </a:r>
            <a:endParaRPr lang="en-US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800" dirty="0">
                <a:ea typeface="Calibri"/>
                <a:cs typeface="Calibri"/>
              </a:rPr>
              <a:t>\</a:t>
            </a:r>
          </a:p>
        </p:txBody>
      </p:sp>
      <p:sp>
        <p:nvSpPr>
          <p:cNvPr id="23" name="Shape 21"/>
          <p:cNvSpPr/>
          <p:nvPr/>
        </p:nvSpPr>
        <p:spPr>
          <a:xfrm>
            <a:off x="5579748" y="5364024"/>
            <a:ext cx="2286000" cy="731520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625468" y="5529086"/>
            <a:ext cx="219456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100" b="1" dirty="0">
                <a:latin typeface="Segoe UI"/>
                <a:ea typeface="Calibri"/>
                <a:cs typeface="Segoe UI"/>
              </a:rPr>
              <a:t>Understanding the World</a:t>
            </a:r>
            <a:endParaRPr lang="en-US" b="1" dirty="0">
              <a:latin typeface="Calibri" panose="020F0502020204030204"/>
              <a:ea typeface="Calibri"/>
              <a:cs typeface="Calibri" panose="020F0502020204030204"/>
            </a:endParaRPr>
          </a:p>
          <a:p>
            <a:pPr algn="ctr"/>
            <a:r>
              <a:rPr lang="en-US" sz="1100" dirty="0">
                <a:latin typeface="Segoe UI"/>
                <a:ea typeface="Calibri"/>
                <a:cs typeface="Segoe UI"/>
              </a:rPr>
              <a:t>Learn about family, community, Harvest, Diwali, Christmas and seasonal changes</a:t>
            </a:r>
            <a:endParaRPr lang="en-US">
              <a:ea typeface="Calibri"/>
              <a:cs typeface="Calibri"/>
            </a:endParaRPr>
          </a:p>
          <a:p>
            <a:pPr marL="0" indent="0" algn="ctr">
              <a:buNone/>
            </a:pPr>
            <a:endParaRPr lang="en-US" sz="800" dirty="0">
              <a:ea typeface="Calibri"/>
              <a:cs typeface="Calibri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219331" y="5324634"/>
            <a:ext cx="2286000" cy="731520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910514" y="5489695"/>
            <a:ext cx="219456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418761" y="4348322"/>
            <a:ext cx="2286000" cy="731520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4481" y="4552774"/>
            <a:ext cx="219456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050" b="1" dirty="0">
                <a:latin typeface="Segoe UI"/>
                <a:ea typeface="Calibri"/>
                <a:cs typeface="Segoe UI"/>
              </a:rPr>
              <a:t>Communication and Language</a:t>
            </a:r>
            <a:endParaRPr lang="en-US" sz="1050" b="1">
              <a:latin typeface="Calibri" panose="020F0502020204030204"/>
              <a:ea typeface="Calibri"/>
              <a:cs typeface="Calibri" panose="020F0502020204030204"/>
            </a:endParaRPr>
          </a:p>
          <a:p>
            <a:pPr algn="ctr"/>
            <a:r>
              <a:rPr lang="en-US" sz="1050" dirty="0">
                <a:latin typeface="Segoe UI"/>
                <a:ea typeface="Calibri"/>
                <a:cs typeface="Segoe UI"/>
              </a:rPr>
              <a:t>Build vocabulary, listen attentively, ask questions and retell stories.</a:t>
            </a:r>
            <a:endParaRPr lang="en-US" sz="1050">
              <a:ea typeface="Calibri"/>
              <a:cs typeface="Calibri"/>
            </a:endParaRPr>
          </a:p>
          <a:p>
            <a:pPr algn="ctr"/>
            <a:endParaRPr lang="en-US" sz="800" b="1" dirty="0">
              <a:ea typeface="Calibri"/>
              <a:cs typeface="Calibri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3486897" y="4335192"/>
            <a:ext cx="2850633" cy="889079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532617" y="4657813"/>
            <a:ext cx="2706669" cy="588029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000" b="1" dirty="0">
                <a:solidFill>
                  <a:srgbClr val="000000"/>
                </a:solidFill>
                <a:latin typeface="Segoe UI"/>
                <a:cs typeface="Segoe UI"/>
              </a:rPr>
              <a:t>Personal, Social and Emotional Development</a:t>
            </a:r>
            <a:endParaRPr lang="en-US" sz="1000" b="1">
              <a:latin typeface="Segoe UI"/>
              <a:cs typeface="Segoe UI"/>
            </a:endParaRPr>
          </a:p>
          <a:p>
            <a:pPr algn="ctr"/>
            <a:r>
              <a:rPr lang="en-US" sz="1100" dirty="0">
                <a:latin typeface="Segoe UI"/>
                <a:ea typeface="Calibri"/>
                <a:cs typeface="Segoe UI"/>
              </a:rPr>
              <a:t>Develop independence, resilience, friendships and emotional understanding.</a:t>
            </a:r>
            <a:endParaRPr lang="en-US" dirty="0"/>
          </a:p>
          <a:p>
            <a:pPr algn="ctr"/>
            <a:endParaRPr lang="en-US" sz="800" b="1" dirty="0">
              <a:ea typeface="Calibri"/>
              <a:cs typeface="Calibri"/>
            </a:endParaRPr>
          </a:p>
          <a:p>
            <a:pPr algn="ctr"/>
            <a:endParaRPr lang="en-US" sz="800" b="1" dirty="0">
              <a:ea typeface="Calibri"/>
              <a:cs typeface="Calibri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948963" y="4335192"/>
            <a:ext cx="2469834" cy="757778"/>
          </a:xfrm>
          <a:prstGeom prst="roundRect">
            <a:avLst/>
          </a:prstGeom>
          <a:solidFill>
            <a:srgbClr val="FCE4EC"/>
          </a:solidFill>
          <a:ln w="12700">
            <a:solidFill>
              <a:srgbClr val="E6A5B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955290" y="4526514"/>
            <a:ext cx="2470311" cy="588029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050" b="1" dirty="0">
                <a:solidFill>
                  <a:srgbClr val="000000"/>
                </a:solidFill>
                <a:latin typeface="Segoe UI"/>
                <a:cs typeface="Segoe UI"/>
              </a:rPr>
              <a:t>Physical Development</a:t>
            </a:r>
          </a:p>
          <a:p>
            <a:pPr algn="ctr"/>
            <a:r>
              <a:rPr lang="en-US" sz="1050" dirty="0">
                <a:latin typeface="Segoe UI"/>
                <a:ea typeface="Calibri"/>
                <a:cs typeface="Segoe UI"/>
              </a:rPr>
              <a:t>Strengthen gross and fine motor skills through outdoor play, PE, construction, art and Dough Gym</a:t>
            </a:r>
            <a:r>
              <a:rPr lang="en-US" sz="1100" dirty="0">
                <a:latin typeface="Segoe UI"/>
                <a:ea typeface="Calibri"/>
                <a:cs typeface="Segoe UI"/>
              </a:rPr>
              <a:t>.</a:t>
            </a:r>
            <a:endParaRPr lang="en-US" dirty="0"/>
          </a:p>
          <a:p>
            <a:pPr algn="ctr"/>
            <a:endParaRPr lang="en-US" sz="800" b="1" dirty="0">
              <a:ea typeface="Calibri"/>
              <a:cs typeface="Calibri"/>
            </a:endParaRPr>
          </a:p>
        </p:txBody>
      </p:sp>
      <p:pic>
        <p:nvPicPr>
          <p:cNvPr id="36" name="Picture 35" descr="Logo, company name&#10;&#10;Description automatically generated">
            <a:extLst>
              <a:ext uri="{FF2B5EF4-FFF2-40B4-BE49-F238E27FC236}">
                <a16:creationId xmlns:a16="http://schemas.microsoft.com/office/drawing/2014/main" id="{5443AD45-516B-875A-0383-BE2522882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712" y="93002"/>
            <a:ext cx="630156" cy="66744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0795095-1744-3288-EBB6-774162DCFA53}"/>
              </a:ext>
            </a:extLst>
          </p:cNvPr>
          <p:cNvSpPr txBox="1"/>
          <p:nvPr/>
        </p:nvSpPr>
        <p:spPr>
          <a:xfrm>
            <a:off x="3223661" y="551458"/>
            <a:ext cx="534431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253746"/>
                </a:solidFill>
                <a:latin typeface="Aleo"/>
                <a:ea typeface="Aleo"/>
                <a:cs typeface="Aleo"/>
              </a:rPr>
              <a:t>‘The Future We Create Every Day’</a:t>
            </a:r>
            <a:endParaRPr lang="en-US"/>
          </a:p>
          <a:p>
            <a:pPr algn="ctr"/>
            <a:endParaRPr lang="en-GB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CD4FA7-7DF0-CF79-FB2A-8940C8170A25}"/>
              </a:ext>
            </a:extLst>
          </p:cNvPr>
          <p:cNvSpPr txBox="1"/>
          <p:nvPr/>
        </p:nvSpPr>
        <p:spPr>
          <a:xfrm>
            <a:off x="938866" y="1129175"/>
            <a:ext cx="1798948" cy="10618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Caring for ourselves and others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Building friendships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Celebrating uniqueness</a:t>
            </a:r>
          </a:p>
          <a:p>
            <a:endParaRPr lang="en-US" sz="900" b="0" i="0" dirty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D8AD63-47CB-9648-9D6C-E7FB519BD890}"/>
              </a:ext>
            </a:extLst>
          </p:cNvPr>
          <p:cNvSpPr txBox="1"/>
          <p:nvPr/>
        </p:nvSpPr>
        <p:spPr>
          <a:xfrm>
            <a:off x="3486281" y="1142307"/>
            <a:ext cx="158885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Trying new things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Developing confidence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Persevering when </a:t>
            </a:r>
            <a:r>
              <a:rPr lang="en-US" sz="900" dirty="0">
                <a:latin typeface="Segoe UI"/>
                <a:ea typeface="Segoe UI"/>
                <a:cs typeface="Segoe UI"/>
              </a:rPr>
              <a:t>things are </a:t>
            </a:r>
            <a:r>
              <a:rPr lang="en-US" sz="900" b="0" i="0" dirty="0">
                <a:latin typeface="Segoe UI"/>
                <a:ea typeface="Segoe UI"/>
                <a:cs typeface="Segoe UI"/>
              </a:rPr>
              <a:t>challenging</a:t>
            </a:r>
          </a:p>
          <a:p>
            <a:endParaRPr lang="en-US" b="0" i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20D8FE-9BFC-71FE-F40E-69490358E1C3}"/>
              </a:ext>
            </a:extLst>
          </p:cNvPr>
          <p:cNvSpPr txBox="1"/>
          <p:nvPr/>
        </p:nvSpPr>
        <p:spPr>
          <a:xfrm>
            <a:off x="6099351" y="1194825"/>
            <a:ext cx="168076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Asking questions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Solving problems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Making thoughtful choices</a:t>
            </a:r>
          </a:p>
          <a:p>
            <a:endParaRPr lang="en-US" sz="900" b="0" i="0" dirty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26CF57F-8741-3F59-95B2-3B2350EF50B7}"/>
              </a:ext>
            </a:extLst>
          </p:cNvPr>
          <p:cNvSpPr txBox="1"/>
          <p:nvPr/>
        </p:nvSpPr>
        <p:spPr>
          <a:xfrm>
            <a:off x="8541717" y="1076658"/>
            <a:ext cx="1759556" cy="13388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Working together</a:t>
            </a: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Learning about family, school and </a:t>
            </a:r>
            <a:r>
              <a:rPr lang="en-US" sz="900" dirty="0">
                <a:latin typeface="Segoe UI"/>
                <a:ea typeface="Segoe UI"/>
                <a:cs typeface="Segoe UI"/>
              </a:rPr>
              <a:t>traditions</a:t>
            </a:r>
            <a:endParaRPr lang="en-US" sz="900" b="0" i="0" dirty="0">
              <a:latin typeface="Segoe UI"/>
              <a:ea typeface="Segoe UI"/>
              <a:cs typeface="Segoe UI"/>
            </a:endParaRPr>
          </a:p>
          <a:p>
            <a:pPr>
              <a:buFont typeface=""/>
              <a:buChar char="•"/>
            </a:pPr>
            <a:r>
              <a:rPr lang="en-US" sz="900" b="0" i="0" dirty="0">
                <a:latin typeface="Segoe UI"/>
                <a:ea typeface="Segoe UI"/>
                <a:cs typeface="Segoe UI"/>
              </a:rPr>
              <a:t>Celebrating Harvest, Diwali and Christmas</a:t>
            </a:r>
          </a:p>
          <a:p>
            <a:endParaRPr lang="en-US" b="0" i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DF19BA6-26EB-F090-410D-8972E392430B}"/>
              </a:ext>
            </a:extLst>
          </p:cNvPr>
          <p:cNvSpPr txBox="1"/>
          <p:nvPr/>
        </p:nvSpPr>
        <p:spPr>
          <a:xfrm>
            <a:off x="439888" y="5462058"/>
            <a:ext cx="2258533" cy="8540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b="0" i="0" dirty="0">
                <a:latin typeface="Segoe UI"/>
                <a:ea typeface="Segoe UI"/>
                <a:cs typeface="Segoe UI"/>
              </a:rPr>
              <a:t>Enjoy daily stories, develop a love of reading and </a:t>
            </a:r>
            <a:r>
              <a:rPr lang="en-US" sz="1050" dirty="0">
                <a:latin typeface="Segoe UI"/>
                <a:ea typeface="Segoe UI"/>
                <a:cs typeface="Segoe UI"/>
              </a:rPr>
              <a:t>begin phonics</a:t>
            </a:r>
            <a:r>
              <a:rPr lang="en-US" sz="1050" b="0" i="0" dirty="0">
                <a:latin typeface="Segoe UI"/>
                <a:ea typeface="Segoe UI"/>
                <a:cs typeface="Segoe UI"/>
              </a:rPr>
              <a:t> through Read Write Inc.</a:t>
            </a:r>
          </a:p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219E68-9FCB-7E84-EF45-FECBE2E06A21}"/>
              </a:ext>
            </a:extLst>
          </p:cNvPr>
          <p:cNvSpPr txBox="1"/>
          <p:nvPr/>
        </p:nvSpPr>
        <p:spPr>
          <a:xfrm>
            <a:off x="8292229" y="5304500"/>
            <a:ext cx="212722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b="1" dirty="0">
                <a:latin typeface="Segoe UI"/>
                <a:ea typeface="Segoe UI"/>
                <a:cs typeface="Segoe UI"/>
              </a:rPr>
              <a:t>Expressive art and design </a:t>
            </a:r>
            <a:endParaRPr lang="en-US" b="1" dirty="0">
              <a:ea typeface="Calibri"/>
              <a:cs typeface="Calibri"/>
            </a:endParaRPr>
          </a:p>
          <a:p>
            <a:r>
              <a:rPr lang="en-US" sz="1050" dirty="0">
                <a:latin typeface="Segoe UI"/>
                <a:ea typeface="Segoe UI"/>
                <a:cs typeface="Segoe UI"/>
              </a:rPr>
              <a:t>Create artworks</a:t>
            </a:r>
            <a:r>
              <a:rPr lang="en-US" sz="1050" b="0" i="0" dirty="0">
                <a:latin typeface="Segoe UI"/>
                <a:ea typeface="Segoe UI"/>
                <a:cs typeface="Segoe UI"/>
              </a:rPr>
              <a:t>, sing songs, learn rhymes and poems, perform and explore creativity.</a:t>
            </a:r>
            <a:endParaRPr lang="en-US"/>
          </a:p>
          <a:p>
            <a:pPr algn="ctr"/>
            <a:endParaRPr lang="en-GB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777365B-58B3-78F0-C732-6550B3EED086}"/>
              </a:ext>
            </a:extLst>
          </p:cNvPr>
          <p:cNvSpPr txBox="1"/>
          <p:nvPr/>
        </p:nvSpPr>
        <p:spPr>
          <a:xfrm>
            <a:off x="124743" y="6131686"/>
            <a:ext cx="2770643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0" dirty="0">
                <a:latin typeface="Segoe UI"/>
                <a:ea typeface="Segoe UI"/>
                <a:cs typeface="Segoe UI"/>
              </a:rPr>
              <a:t>Characteristics of Effective Learning</a:t>
            </a:r>
          </a:p>
          <a:p>
            <a:r>
              <a:rPr lang="en-US" sz="1000" b="0" i="0" dirty="0">
                <a:latin typeface="Segoe UI"/>
                <a:ea typeface="Segoe UI"/>
                <a:cs typeface="Segoe UI"/>
              </a:rPr>
              <a:t>Throughout the term, children will develop:</a:t>
            </a:r>
          </a:p>
          <a:p>
            <a:r>
              <a:rPr lang="en-US" sz="1000" b="0" i="0" dirty="0">
                <a:latin typeface="Segoe UI"/>
                <a:ea typeface="Segoe UI"/>
                <a:cs typeface="Segoe UI"/>
              </a:rPr>
              <a:t>🧩 </a:t>
            </a:r>
            <a:r>
              <a:rPr lang="en-US" sz="1000" b="1" i="0" dirty="0">
                <a:latin typeface="Segoe UI"/>
                <a:ea typeface="Segoe UI"/>
                <a:cs typeface="Segoe UI"/>
              </a:rPr>
              <a:t>Playing and Exploring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Investigating and discovering</a:t>
            </a:r>
          </a:p>
          <a:p>
            <a:r>
              <a:rPr lang="en-US" sz="1000" b="0" i="0" dirty="0">
                <a:latin typeface="Segoe UI"/>
                <a:ea typeface="Segoe UI"/>
                <a:cs typeface="Segoe UI"/>
              </a:rPr>
              <a:t>⭐ </a:t>
            </a:r>
            <a:r>
              <a:rPr lang="en-US" sz="1000" b="1" i="0" dirty="0">
                <a:latin typeface="Segoe UI"/>
                <a:ea typeface="Segoe UI"/>
                <a:cs typeface="Segoe UI"/>
              </a:rPr>
              <a:t>Active Learning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Concentrating and persevering</a:t>
            </a:r>
          </a:p>
          <a:p>
            <a:r>
              <a:rPr lang="en-US" sz="1000" b="0" i="0" dirty="0">
                <a:latin typeface="Segoe UI"/>
                <a:ea typeface="Segoe UI"/>
                <a:cs typeface="Segoe UI"/>
              </a:rPr>
              <a:t>💡 </a:t>
            </a:r>
            <a:r>
              <a:rPr lang="en-US" sz="1000" b="1" i="0" dirty="0">
                <a:latin typeface="Segoe UI"/>
                <a:ea typeface="Segoe UI"/>
                <a:cs typeface="Segoe UI"/>
              </a:rPr>
              <a:t>Creating and Thinking Critically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Problem solving and having their own ideas</a:t>
            </a:r>
          </a:p>
          <a:p>
            <a:endParaRPr lang="en-US" b="0" i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B3023AF-C85B-3279-093B-41CDF376B67C}"/>
              </a:ext>
            </a:extLst>
          </p:cNvPr>
          <p:cNvSpPr txBox="1"/>
          <p:nvPr/>
        </p:nvSpPr>
        <p:spPr>
          <a:xfrm>
            <a:off x="7832643" y="6197334"/>
            <a:ext cx="278377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0" dirty="0">
                <a:latin typeface="Segoe UI"/>
                <a:ea typeface="Segoe UI"/>
                <a:cs typeface="Segoe UI"/>
              </a:rPr>
              <a:t>Reading at the Heart of Everything</a:t>
            </a:r>
          </a:p>
          <a:p>
            <a:r>
              <a:rPr lang="en-US" sz="1000" b="0" i="0" dirty="0">
                <a:latin typeface="Segoe UI"/>
                <a:ea typeface="Segoe UI"/>
                <a:cs typeface="Segoe UI"/>
              </a:rPr>
              <a:t>We develop a lifelong love of reading through:</a:t>
            </a:r>
          </a:p>
          <a:p>
            <a:pPr>
              <a:buFont typeface=""/>
              <a:buChar char="•"/>
            </a:pPr>
            <a:r>
              <a:rPr lang="en-US" sz="1000" b="0" i="0" dirty="0" err="1">
                <a:latin typeface="Segoe UI"/>
                <a:ea typeface="Segoe UI"/>
                <a:cs typeface="Segoe UI"/>
              </a:rPr>
              <a:t>Favourite</a:t>
            </a:r>
            <a:r>
              <a:rPr lang="en-US" sz="1000" b="0" i="0" dirty="0">
                <a:latin typeface="Segoe UI"/>
                <a:ea typeface="Segoe UI"/>
                <a:cs typeface="Segoe UI"/>
              </a:rPr>
              <a:t> Five stories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Daily story time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Nursery rhyme and poetry sessions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Read Write Inc. phonics</a:t>
            </a:r>
          </a:p>
          <a:p>
            <a:pPr>
              <a:buFont typeface=""/>
              <a:buChar char="•"/>
            </a:pPr>
            <a:r>
              <a:rPr lang="en-US" sz="1000" b="0" i="0" dirty="0">
                <a:latin typeface="Segoe UI"/>
                <a:ea typeface="Segoe UI"/>
                <a:cs typeface="Segoe UI"/>
              </a:rPr>
              <a:t>Books shared at home and school</a:t>
            </a:r>
          </a:p>
          <a:p>
            <a:endParaRPr lang="en-US" sz="1000" b="0" i="0" dirty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B677657-D1BF-7775-555D-42C46D4E4BE6}"/>
              </a:ext>
            </a:extLst>
          </p:cNvPr>
          <p:cNvSpPr txBox="1"/>
          <p:nvPr/>
        </p:nvSpPr>
        <p:spPr>
          <a:xfrm>
            <a:off x="3276185" y="6197336"/>
            <a:ext cx="5344319" cy="14927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b="1" i="0" dirty="0">
                <a:latin typeface="Segoe UI"/>
                <a:ea typeface="Segoe UI"/>
                <a:cs typeface="Segoe UI"/>
              </a:rPr>
              <a:t>How Families Can Help</a:t>
            </a:r>
          </a:p>
          <a:p>
            <a:r>
              <a:rPr lang="en-US" sz="1050" b="0" i="0" dirty="0">
                <a:latin typeface="Segoe UI"/>
                <a:ea typeface="Segoe UI"/>
                <a:cs typeface="Segoe UI"/>
              </a:rPr>
              <a:t>✅ Read together every day</a:t>
            </a:r>
          </a:p>
          <a:p>
            <a:r>
              <a:rPr lang="en-US" sz="1050" b="0" i="0" dirty="0">
                <a:latin typeface="Segoe UI"/>
                <a:ea typeface="Segoe UI"/>
                <a:cs typeface="Segoe UI"/>
              </a:rPr>
              <a:t>✅ Talk about stories and new vocabulary</a:t>
            </a:r>
          </a:p>
          <a:p>
            <a:r>
              <a:rPr lang="en-US" sz="1050" b="0" i="0" dirty="0">
                <a:latin typeface="Segoe UI"/>
                <a:ea typeface="Segoe UI"/>
                <a:cs typeface="Segoe UI"/>
              </a:rPr>
              <a:t>✅ Spot numbers, shapes and patterns in everyday life</a:t>
            </a:r>
          </a:p>
          <a:p>
            <a:r>
              <a:rPr lang="en-US" sz="1050" b="0" i="0" dirty="0">
                <a:latin typeface="Segoe UI"/>
                <a:ea typeface="Segoe UI"/>
                <a:cs typeface="Segoe UI"/>
              </a:rPr>
              <a:t>✅ Look for signs of autumn and winter on walks</a:t>
            </a:r>
          </a:p>
          <a:p>
            <a:r>
              <a:rPr lang="en-US" sz="1050" b="0" i="0" dirty="0">
                <a:latin typeface="Segoe UI"/>
                <a:ea typeface="Segoe UI"/>
                <a:cs typeface="Segoe UI"/>
              </a:rPr>
              <a:t>✅ Encourage independence with dressing, tidying and self-care</a:t>
            </a:r>
          </a:p>
          <a:p>
            <a:endParaRPr lang="en-US" sz="1000" b="0" i="0" dirty="0">
              <a:latin typeface="Segoe UI"/>
              <a:ea typeface="Segoe UI"/>
              <a:cs typeface="Segoe UI"/>
            </a:endParaRPr>
          </a:p>
          <a:p>
            <a:pPr algn="ctr"/>
            <a:endParaRPr lang="en-GB"/>
          </a:p>
        </p:txBody>
      </p:sp>
      <p:pic>
        <p:nvPicPr>
          <p:cNvPr id="2" name="Picture 1" descr="A pink heart in a white circle&#10;&#10;AI-generated content may be incorrect.">
            <a:extLst>
              <a:ext uri="{FF2B5EF4-FFF2-40B4-BE49-F238E27FC236}">
                <a16:creationId xmlns:a16="http://schemas.microsoft.com/office/drawing/2014/main" id="{A66C38A1-F210-D76F-FE3B-1FE666DC5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91" y="1027378"/>
            <a:ext cx="826758" cy="1122693"/>
          </a:xfrm>
          <a:prstGeom prst="rect">
            <a:avLst/>
          </a:prstGeom>
        </p:spPr>
      </p:pic>
      <p:pic>
        <p:nvPicPr>
          <p:cNvPr id="4" name="Picture 3" descr="A rainbow in a circle&#10;&#10;AI-generated content may be incorrect.">
            <a:extLst>
              <a:ext uri="{FF2B5EF4-FFF2-40B4-BE49-F238E27FC236}">
                <a16:creationId xmlns:a16="http://schemas.microsoft.com/office/drawing/2014/main" id="{B52A6101-C8E5-BB35-720D-F4B308172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6255" y="975120"/>
            <a:ext cx="825204" cy="1174688"/>
          </a:xfrm>
          <a:prstGeom prst="rect">
            <a:avLst/>
          </a:prstGeom>
        </p:spPr>
      </p:pic>
      <p:pic>
        <p:nvPicPr>
          <p:cNvPr id="13" name="Picture 12" descr="A screenshot of a phone&#10;&#10;AI-generated content may be incorrect.">
            <a:extLst>
              <a:ext uri="{FF2B5EF4-FFF2-40B4-BE49-F238E27FC236}">
                <a16:creationId xmlns:a16="http://schemas.microsoft.com/office/drawing/2014/main" id="{CA38AC62-AC84-FE1C-B012-6A35AA9A0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1166" y="1016829"/>
            <a:ext cx="814652" cy="1170055"/>
          </a:xfrm>
          <a:prstGeom prst="rect">
            <a:avLst/>
          </a:prstGeom>
        </p:spPr>
      </p:pic>
      <p:pic>
        <p:nvPicPr>
          <p:cNvPr id="33" name="Picture 32" descr="A group of people with a wheelchair&#10;&#10;AI-generated content may be incorrect.">
            <a:extLst>
              <a:ext uri="{FF2B5EF4-FFF2-40B4-BE49-F238E27FC236}">
                <a16:creationId xmlns:a16="http://schemas.microsoft.com/office/drawing/2014/main" id="{3E162BBC-1DA5-20E4-A710-2897266092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3210" y="1021721"/>
            <a:ext cx="724786" cy="10814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35134e-7b3b-4109-bfec-89227c8348cd">
      <Terms xmlns="http://schemas.microsoft.com/office/infopath/2007/PartnerControls"/>
    </lcf76f155ced4ddcb4097134ff3c332f>
    <TaxCatchAll xmlns="0c36f7c0-6eab-44a6-9f65-e876ee50bf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812F27F97EF844B83AAE5A50291B9C" ma:contentTypeVersion="17" ma:contentTypeDescription="Create a new document." ma:contentTypeScope="" ma:versionID="b9c781bc4a6c1a1786cdf42dbd33aeba">
  <xsd:schema xmlns:xsd="http://www.w3.org/2001/XMLSchema" xmlns:xs="http://www.w3.org/2001/XMLSchema" xmlns:p="http://schemas.microsoft.com/office/2006/metadata/properties" xmlns:ns2="a835134e-7b3b-4109-bfec-89227c8348cd" xmlns:ns3="0c36f7c0-6eab-44a6-9f65-e876ee50bf94" targetNamespace="http://schemas.microsoft.com/office/2006/metadata/properties" ma:root="true" ma:fieldsID="2e9f9666904e30b87ce16b61f7e7c89a" ns2:_="" ns3:_="">
    <xsd:import namespace="a835134e-7b3b-4109-bfec-89227c8348cd"/>
    <xsd:import namespace="0c36f7c0-6eab-44a6-9f65-e876ee50bf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35134e-7b3b-4109-bfec-89227c8348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6116a13-b46f-46dc-8abc-6f1f283a27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6f7c0-6eab-44a6-9f65-e876ee50bf9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d06885a-d30c-4fcb-b728-f5561baa7acd}" ma:internalName="TaxCatchAll" ma:showField="CatchAllData" ma:web="0c36f7c0-6eab-44a6-9f65-e876ee50bf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913FF2-1F38-4E49-B460-9C2453547A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F22565-5878-44C6-836A-F33CEC679E28}">
  <ds:schemaRefs>
    <ds:schemaRef ds:uri="http://schemas.microsoft.com/office/2006/metadata/properties"/>
    <ds:schemaRef ds:uri="http://schemas.microsoft.com/office/infopath/2007/PartnerControls"/>
    <ds:schemaRef ds:uri="a835134e-7b3b-4109-bfec-89227c8348cd"/>
    <ds:schemaRef ds:uri="0c36f7c0-6eab-44a6-9f65-e876ee50bf94"/>
  </ds:schemaRefs>
</ds:datastoreItem>
</file>

<file path=customXml/itemProps3.xml><?xml version="1.0" encoding="utf-8"?>
<ds:datastoreItem xmlns:ds="http://schemas.openxmlformats.org/officeDocument/2006/customXml" ds:itemID="{709A7AB6-6E70-47D9-B7E3-6930F70293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35134e-7b3b-4109-bfec-89227c8348cd"/>
    <ds:schemaRef ds:uri="0c36f7c0-6eab-44a6-9f65-e876ee50bf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Alice McKnight</dc:creator>
  <cp:lastModifiedBy>Alice McKnight</cp:lastModifiedBy>
  <cp:revision>325</cp:revision>
  <dcterms:created xsi:type="dcterms:W3CDTF">2026-09-10T15:50:06Z</dcterms:created>
  <dcterms:modified xsi:type="dcterms:W3CDTF">2026-09-30T12:14:25Z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0x0101009A812F27F97EF844B83AAE5A50291B9C</vt:lpwstr>
  </property>
  <property fmtid="{D5CDD505-2E9C-101B-9397-08002B2CF9AE}" pid="3" name="MediaServiceImageTags">
    <vt:lpwstr/>
  </property>
</Properties>
</file>